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70" r:id="rId7"/>
    <p:sldId id="261" r:id="rId8"/>
    <p:sldId id="262" r:id="rId9"/>
    <p:sldId id="263" r:id="rId10"/>
    <p:sldId id="264" r:id="rId11"/>
    <p:sldId id="265" r:id="rId12"/>
    <p:sldId id="266" r:id="rId13"/>
    <p:sldId id="267" r:id="rId14"/>
    <p:sldId id="268" r:id="rId15"/>
    <p:sldId id="269" r:id="rId16"/>
    <p:sldId id="260" r:id="rId17"/>
    <p:sldId id="271"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99" d="100"/>
          <a:sy n="99" d="100"/>
        </p:scale>
        <p:origin x="-504" y="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790972" y="3778934"/>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582216"/>
            <a:ext cx="8062912" cy="1102519"/>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1687710"/>
            <a:ext cx="8062912" cy="131445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4509492"/>
            <a:ext cx="5791200" cy="273844"/>
          </a:xfrm>
        </p:spPr>
        <p:txBody>
          <a:bodyPr tIns="0" bIns="0" anchor="t"/>
          <a:lstStyle>
            <a:lvl1pPr algn="r">
              <a:defRPr sz="1000"/>
            </a:lvl1pPr>
          </a:lstStyle>
          <a:p>
            <a:fld id="{7DD42931-2B1F-438D-858F-091A11C364E9}" type="datetimeFigureOut">
              <a:rPr lang="en-US" smtClean="0"/>
              <a:pPr/>
              <a:t>5/30/2017</a:t>
            </a:fld>
            <a:endParaRPr lang="en-US"/>
          </a:p>
        </p:txBody>
      </p:sp>
      <p:sp>
        <p:nvSpPr>
          <p:cNvPr id="17" name="Footer Placeholder 16"/>
          <p:cNvSpPr>
            <a:spLocks noGrp="1"/>
          </p:cNvSpPr>
          <p:nvPr>
            <p:ph type="ftr" sz="quarter" idx="11"/>
          </p:nvPr>
        </p:nvSpPr>
        <p:spPr>
          <a:xfrm>
            <a:off x="1371600" y="4238028"/>
            <a:ext cx="5791200" cy="273844"/>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4314231"/>
            <a:ext cx="502920" cy="273844"/>
          </a:xfrm>
        </p:spPr>
        <p:txBody>
          <a:bodyPr anchor="ctr"/>
          <a:lstStyle>
            <a:lvl1pPr algn="ctr">
              <a:defRPr sz="1300">
                <a:solidFill>
                  <a:srgbClr val="FFFFFF"/>
                </a:solidFill>
              </a:defRPr>
            </a:lvl1pPr>
          </a:lstStyle>
          <a:p>
            <a:fld id="{B50B93A2-6478-4532-B30F-BB48DF576D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D42931-2B1F-438D-858F-091A11C364E9}" type="datetimeFigureOut">
              <a:rPr lang="en-US" smtClean="0"/>
              <a:pPr/>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B93A2-6478-4532-B30F-BB48DF576D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85750"/>
            <a:ext cx="1905000" cy="41148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85750"/>
            <a:ext cx="6248400" cy="41148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D42931-2B1F-438D-858F-091A11C364E9}" type="datetimeFigureOut">
              <a:rPr lang="en-US" smtClean="0"/>
              <a:pPr/>
              <a:t>5/30/2017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B93A2-6478-4532-B30F-BB48DF576D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1049274"/>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412106"/>
            <a:ext cx="8229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4860036"/>
            <a:ext cx="2133600" cy="226314"/>
          </a:xfrm>
        </p:spPr>
        <p:txBody>
          <a:bodyPr/>
          <a:lstStyle/>
          <a:p>
            <a:fld id="{7DD42931-2B1F-438D-858F-091A11C364E9}" type="datetimeFigureOut">
              <a:rPr lang="en-US" smtClean="0"/>
              <a:pPr/>
              <a:t>5/30/2017</a:t>
            </a:fld>
            <a:endParaRPr lang="en-US"/>
          </a:p>
        </p:txBody>
      </p:sp>
      <p:sp>
        <p:nvSpPr>
          <p:cNvPr id="5" name="Footer Placeholder 4"/>
          <p:cNvSpPr>
            <a:spLocks noGrp="1"/>
          </p:cNvSpPr>
          <p:nvPr>
            <p:ph type="ftr" sz="quarter" idx="11"/>
          </p:nvPr>
        </p:nvSpPr>
        <p:spPr>
          <a:xfrm>
            <a:off x="457200" y="4860727"/>
            <a:ext cx="4260056" cy="225623"/>
          </a:xfrm>
        </p:spPr>
        <p:txBody>
          <a:bodyPr/>
          <a:lstStyle/>
          <a:p>
            <a:endParaRPr lang="en-US"/>
          </a:p>
        </p:txBody>
      </p:sp>
      <p:sp>
        <p:nvSpPr>
          <p:cNvPr id="6" name="Slide Number Placeholder 5"/>
          <p:cNvSpPr>
            <a:spLocks noGrp="1"/>
          </p:cNvSpPr>
          <p:nvPr>
            <p:ph type="sldNum" sz="quarter" idx="12"/>
          </p:nvPr>
        </p:nvSpPr>
        <p:spPr/>
        <p:txBody>
          <a:bodyPr/>
          <a:lstStyle/>
          <a:p>
            <a:fld id="{B50B93A2-6478-4532-B30F-BB48DF576D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5276"/>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790972" y="70339"/>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4857750"/>
            <a:ext cx="2133600" cy="228600"/>
          </a:xfrm>
        </p:spPr>
        <p:txBody>
          <a:bodyPr/>
          <a:lstStyle/>
          <a:p>
            <a:fld id="{7DD42931-2B1F-438D-858F-091A11C364E9}" type="datetimeFigureOut">
              <a:rPr lang="en-US" smtClean="0"/>
              <a:pPr/>
              <a:t>5/30/2017</a:t>
            </a:fld>
            <a:endParaRPr lang="en-US"/>
          </a:p>
        </p:txBody>
      </p:sp>
      <p:sp>
        <p:nvSpPr>
          <p:cNvPr id="5" name="Footer Placeholder 4"/>
          <p:cNvSpPr>
            <a:spLocks noGrp="1"/>
          </p:cNvSpPr>
          <p:nvPr>
            <p:ph type="ftr" sz="quarter" idx="11"/>
          </p:nvPr>
        </p:nvSpPr>
        <p:spPr>
          <a:xfrm>
            <a:off x="2619376" y="4860727"/>
            <a:ext cx="4260056" cy="225623"/>
          </a:xfrm>
        </p:spPr>
        <p:txBody>
          <a:bodyPr/>
          <a:lstStyle/>
          <a:p>
            <a:endParaRPr lang="en-US"/>
          </a:p>
        </p:txBody>
      </p:sp>
      <p:sp>
        <p:nvSpPr>
          <p:cNvPr id="6" name="Slide Number Placeholder 5"/>
          <p:cNvSpPr>
            <a:spLocks noGrp="1"/>
          </p:cNvSpPr>
          <p:nvPr>
            <p:ph type="sldNum" sz="quarter" idx="12"/>
          </p:nvPr>
        </p:nvSpPr>
        <p:spPr>
          <a:xfrm>
            <a:off x="8451056" y="607219"/>
            <a:ext cx="502920" cy="225623"/>
          </a:xfrm>
        </p:spPr>
        <p:txBody>
          <a:bodyPr/>
          <a:lstStyle/>
          <a:p>
            <a:fld id="{B50B93A2-6478-4532-B30F-BB48DF576DCF}" type="slidenum">
              <a:rPr lang="en-US" smtClean="0"/>
              <a:pPr/>
              <a:t>‹#›</a:t>
            </a:fld>
            <a:endParaRPr lang="en-US"/>
          </a:p>
        </p:txBody>
      </p:sp>
      <p:cxnSp>
        <p:nvCxnSpPr>
          <p:cNvPr id="11" name="Straight Connector 10"/>
          <p:cNvCxnSpPr/>
          <p:nvPr/>
        </p:nvCxnSpPr>
        <p:spPr>
          <a:xfrm rot="10800000">
            <a:off x="6468795" y="7036"/>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5276"/>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03599"/>
            <a:ext cx="7239000" cy="1021556"/>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225152"/>
            <a:ext cx="3886200" cy="17145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4860727"/>
            <a:ext cx="2133600" cy="226314"/>
          </a:xfrm>
        </p:spPr>
        <p:txBody>
          <a:bodyPr/>
          <a:lstStyle/>
          <a:p>
            <a:fld id="{7DD42931-2B1F-438D-858F-091A11C364E9}" type="datetimeFigureOut">
              <a:rPr lang="en-US" smtClean="0"/>
              <a:pPr/>
              <a:t>5/30/2017</a:t>
            </a:fld>
            <a:endParaRPr lang="en-US"/>
          </a:p>
        </p:txBody>
      </p:sp>
      <p:sp>
        <p:nvSpPr>
          <p:cNvPr id="6" name="Footer Placeholder 5"/>
          <p:cNvSpPr>
            <a:spLocks noGrp="1"/>
          </p:cNvSpPr>
          <p:nvPr>
            <p:ph type="ftr" sz="quarter" idx="11"/>
          </p:nvPr>
        </p:nvSpPr>
        <p:spPr>
          <a:xfrm>
            <a:off x="457200" y="4860727"/>
            <a:ext cx="4260056" cy="226314"/>
          </a:xfrm>
        </p:spPr>
        <p:txBody>
          <a:bodyPr/>
          <a:lstStyle/>
          <a:p>
            <a:endParaRPr lang="en-US"/>
          </a:p>
        </p:txBody>
      </p:sp>
      <p:sp>
        <p:nvSpPr>
          <p:cNvPr id="7" name="Slide Number Placeholder 6"/>
          <p:cNvSpPr>
            <a:spLocks noGrp="1"/>
          </p:cNvSpPr>
          <p:nvPr>
            <p:ph type="sldNum" sz="quarter" idx="12"/>
          </p:nvPr>
        </p:nvSpPr>
        <p:spPr>
          <a:xfrm>
            <a:off x="7589520" y="4860727"/>
            <a:ext cx="502920" cy="226314"/>
          </a:xfrm>
        </p:spPr>
        <p:txBody>
          <a:bodyPr/>
          <a:lstStyle/>
          <a:p>
            <a:fld id="{B50B93A2-6478-4532-B30F-BB48DF576D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18049"/>
            <a:ext cx="1066800" cy="4615434"/>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18049"/>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2570343"/>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18049"/>
            <a:ext cx="6858000" cy="226314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2570343"/>
            <a:ext cx="6858000" cy="226314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4860727"/>
            <a:ext cx="2130552" cy="226314"/>
          </a:xfrm>
        </p:spPr>
        <p:txBody>
          <a:bodyPr/>
          <a:lstStyle/>
          <a:p>
            <a:fld id="{7DD42931-2B1F-438D-858F-091A11C364E9}" type="datetimeFigureOut">
              <a:rPr lang="en-US" smtClean="0"/>
              <a:pPr/>
              <a:t>5/30/2017</a:t>
            </a:fld>
            <a:endParaRPr lang="en-US"/>
          </a:p>
        </p:txBody>
      </p:sp>
      <p:sp>
        <p:nvSpPr>
          <p:cNvPr id="8" name="Footer Placeholder 7"/>
          <p:cNvSpPr>
            <a:spLocks noGrp="1"/>
          </p:cNvSpPr>
          <p:nvPr>
            <p:ph type="ftr" sz="quarter" idx="11"/>
          </p:nvPr>
        </p:nvSpPr>
        <p:spPr>
          <a:xfrm>
            <a:off x="457200" y="4860727"/>
            <a:ext cx="4261104" cy="226314"/>
          </a:xfrm>
        </p:spPr>
        <p:txBody>
          <a:bodyPr/>
          <a:lstStyle/>
          <a:p>
            <a:endParaRPr lang="en-US"/>
          </a:p>
        </p:txBody>
      </p:sp>
      <p:sp>
        <p:nvSpPr>
          <p:cNvPr id="9" name="Slide Number Placeholder 8"/>
          <p:cNvSpPr>
            <a:spLocks noGrp="1"/>
          </p:cNvSpPr>
          <p:nvPr>
            <p:ph type="sldNum" sz="quarter" idx="12"/>
          </p:nvPr>
        </p:nvSpPr>
        <p:spPr>
          <a:xfrm>
            <a:off x="7589520" y="4862322"/>
            <a:ext cx="502920" cy="226314"/>
          </a:xfrm>
        </p:spPr>
        <p:txBody>
          <a:bodyPr/>
          <a:lstStyle>
            <a:lvl1pPr algn="ctr">
              <a:defRPr/>
            </a:lvl1pPr>
          </a:lstStyle>
          <a:p>
            <a:fld id="{B50B93A2-6478-4532-B30F-BB48DF576DC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D42931-2B1F-438D-858F-091A11C364E9}" type="datetimeFigureOut">
              <a:rPr lang="en-US" smtClean="0"/>
              <a:pPr/>
              <a:t>5/30/2017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B93A2-6478-4532-B30F-BB48DF576D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4860727"/>
            <a:ext cx="2133600" cy="226314"/>
          </a:xfrm>
        </p:spPr>
        <p:txBody>
          <a:bodyPr/>
          <a:lstStyle/>
          <a:p>
            <a:fld id="{7DD42931-2B1F-438D-858F-091A11C364E9}" type="datetimeFigureOut">
              <a:rPr lang="en-US" smtClean="0"/>
              <a:pPr/>
              <a:t>5/30/2017</a:t>
            </a:fld>
            <a:endParaRPr lang="en-US"/>
          </a:p>
        </p:txBody>
      </p:sp>
      <p:sp>
        <p:nvSpPr>
          <p:cNvPr id="3" name="Footer Placeholder 2"/>
          <p:cNvSpPr>
            <a:spLocks noGrp="1"/>
          </p:cNvSpPr>
          <p:nvPr>
            <p:ph type="ftr" sz="quarter" idx="11"/>
          </p:nvPr>
        </p:nvSpPr>
        <p:spPr>
          <a:xfrm>
            <a:off x="457200" y="4861418"/>
            <a:ext cx="4260056" cy="225623"/>
          </a:xfrm>
        </p:spPr>
        <p:txBody>
          <a:bodyPr/>
          <a:lstStyle/>
          <a:p>
            <a:endParaRPr lang="en-US"/>
          </a:p>
        </p:txBody>
      </p:sp>
      <p:sp>
        <p:nvSpPr>
          <p:cNvPr id="4" name="Slide Number Placeholder 3"/>
          <p:cNvSpPr>
            <a:spLocks noGrp="1"/>
          </p:cNvSpPr>
          <p:nvPr>
            <p:ph type="sldNum" sz="quarter" idx="12"/>
          </p:nvPr>
        </p:nvSpPr>
        <p:spPr>
          <a:xfrm>
            <a:off x="7589520" y="4860727"/>
            <a:ext cx="502920" cy="226314"/>
          </a:xfrm>
        </p:spPr>
        <p:txBody>
          <a:bodyPr/>
          <a:lstStyle/>
          <a:p>
            <a:fld id="{B50B93A2-6478-4532-B30F-BB48DF576D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5748"/>
            <a:ext cx="914400" cy="44577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275748"/>
            <a:ext cx="2438400" cy="44577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240030"/>
            <a:ext cx="5276088" cy="449199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4917186"/>
            <a:ext cx="2133600" cy="226314"/>
          </a:xfrm>
        </p:spPr>
        <p:txBody>
          <a:bodyPr/>
          <a:lstStyle>
            <a:lvl1pPr>
              <a:defRPr sz="900"/>
            </a:lvl1pPr>
          </a:lstStyle>
          <a:p>
            <a:fld id="{7DD42931-2B1F-438D-858F-091A11C364E9}" type="datetimeFigureOut">
              <a:rPr lang="en-US" smtClean="0"/>
              <a:pPr/>
              <a:t>5/30/2017</a:t>
            </a:fld>
            <a:endParaRPr lang="en-US"/>
          </a:p>
        </p:txBody>
      </p:sp>
      <p:sp>
        <p:nvSpPr>
          <p:cNvPr id="6" name="Footer Placeholder 5"/>
          <p:cNvSpPr>
            <a:spLocks noGrp="1"/>
          </p:cNvSpPr>
          <p:nvPr>
            <p:ph type="ftr" sz="quarter" idx="11"/>
          </p:nvPr>
        </p:nvSpPr>
        <p:spPr>
          <a:xfrm>
            <a:off x="1135856" y="4917186"/>
            <a:ext cx="5143120" cy="226314"/>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4917186"/>
            <a:ext cx="502920" cy="226314"/>
          </a:xfrm>
        </p:spPr>
        <p:txBody>
          <a:bodyPr/>
          <a:lstStyle>
            <a:lvl1pPr>
              <a:defRPr sz="900"/>
            </a:lvl1pPr>
          </a:lstStyle>
          <a:p>
            <a:fld id="{B50B93A2-6478-4532-B30F-BB48DF576DC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13172"/>
            <a:ext cx="914400" cy="48006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280475"/>
            <a:ext cx="7333488" cy="41148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4400550"/>
            <a:ext cx="7333488" cy="51435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4917186"/>
            <a:ext cx="2103120" cy="226314"/>
          </a:xfrm>
        </p:spPr>
        <p:txBody>
          <a:bodyPr/>
          <a:lstStyle>
            <a:lvl1pPr>
              <a:defRPr sz="900"/>
            </a:lvl1pPr>
          </a:lstStyle>
          <a:p>
            <a:fld id="{7DD42931-2B1F-438D-858F-091A11C364E9}" type="datetimeFigureOut">
              <a:rPr lang="en-US" smtClean="0"/>
              <a:pPr/>
              <a:t>5/30/2017</a:t>
            </a:fld>
            <a:endParaRPr lang="en-US"/>
          </a:p>
        </p:txBody>
      </p:sp>
      <p:sp>
        <p:nvSpPr>
          <p:cNvPr id="6" name="Footer Placeholder 5"/>
          <p:cNvSpPr>
            <a:spLocks noGrp="1"/>
          </p:cNvSpPr>
          <p:nvPr>
            <p:ph type="ftr" sz="quarter" idx="11"/>
          </p:nvPr>
        </p:nvSpPr>
        <p:spPr>
          <a:xfrm>
            <a:off x="1170432" y="4917877"/>
            <a:ext cx="4948072" cy="226314"/>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4917186"/>
            <a:ext cx="365760" cy="226314"/>
          </a:xfrm>
        </p:spPr>
        <p:txBody>
          <a:bodyPr/>
          <a:lstStyle>
            <a:lvl1pPr algn="ctr">
              <a:defRPr sz="900"/>
            </a:lvl1pPr>
          </a:lstStyle>
          <a:p>
            <a:fld id="{B50B93A2-6478-4532-B30F-BB48DF576DC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0552"/>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5276"/>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5" y="3711307"/>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00620"/>
            <a:ext cx="8229600" cy="1049274"/>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412106"/>
            <a:ext cx="8229600" cy="3429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4860727"/>
            <a:ext cx="2133600" cy="226314"/>
          </a:xfrm>
          <a:prstGeom prst="rect">
            <a:avLst/>
          </a:prstGeom>
        </p:spPr>
        <p:txBody>
          <a:bodyPr vert="horz" anchor="b"/>
          <a:lstStyle>
            <a:lvl1pPr algn="l" eaLnBrk="1" latinLnBrk="0" hangingPunct="1">
              <a:defRPr kumimoji="0" sz="1000" b="0">
                <a:solidFill>
                  <a:schemeClr val="tx1"/>
                </a:solidFill>
              </a:defRPr>
            </a:lvl1pPr>
          </a:lstStyle>
          <a:p>
            <a:fld id="{7DD42931-2B1F-438D-858F-091A11C364E9}" type="datetimeFigureOut">
              <a:rPr lang="en-US" smtClean="0"/>
              <a:pPr/>
              <a:t>5/30/2017</a:t>
            </a:fld>
            <a:endParaRPr lang="en-US"/>
          </a:p>
        </p:txBody>
      </p:sp>
      <p:sp>
        <p:nvSpPr>
          <p:cNvPr id="3" name="Footer Placeholder 2"/>
          <p:cNvSpPr>
            <a:spLocks noGrp="1"/>
          </p:cNvSpPr>
          <p:nvPr>
            <p:ph type="ftr" sz="quarter" idx="3"/>
          </p:nvPr>
        </p:nvSpPr>
        <p:spPr>
          <a:xfrm>
            <a:off x="457200" y="4861418"/>
            <a:ext cx="4260056" cy="225623"/>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4860727"/>
            <a:ext cx="502920" cy="226314"/>
          </a:xfrm>
          <a:prstGeom prst="rect">
            <a:avLst/>
          </a:prstGeom>
        </p:spPr>
        <p:txBody>
          <a:bodyPr vert="horz" anchor="b"/>
          <a:lstStyle>
            <a:lvl1pPr algn="ctr" eaLnBrk="1" latinLnBrk="0" hangingPunct="1">
              <a:defRPr kumimoji="0" sz="1200">
                <a:solidFill>
                  <a:schemeClr val="tx1"/>
                </a:solidFill>
              </a:defRPr>
            </a:lvl1pPr>
          </a:lstStyle>
          <a:p>
            <a:fld id="{B50B93A2-6478-4532-B30F-BB48DF576DC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vestopedia.com/terms/p/promoter.asp" TargetMode="External"/><Relationship Id="rId2" Type="http://schemas.openxmlformats.org/officeDocument/2006/relationships/hyperlink" Target="https://www.investopedia.com/terms/m/marketing.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Times New Roman" pitchFamily="18" charset="0"/>
                <a:cs typeface="Times New Roman" pitchFamily="18" charset="0"/>
              </a:rPr>
              <a:t>GUERILLA MARKETING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540544" y="2628900"/>
            <a:ext cx="8062912" cy="2000250"/>
          </a:xfrm>
        </p:spPr>
        <p:txBody>
          <a:bodyPr>
            <a:normAutofit fontScale="85000" lnSpcReduction="20000"/>
          </a:bodyPr>
          <a:lstStyle/>
          <a:p>
            <a:endParaRPr lang="en-US" dirty="0" smtClean="0"/>
          </a:p>
          <a:p>
            <a:endParaRPr lang="en-US" dirty="0" smtClean="0"/>
          </a:p>
          <a:p>
            <a:endParaRPr lang="en-US" dirty="0" smtClean="0"/>
          </a:p>
          <a:p>
            <a:r>
              <a:rPr lang="en-US" dirty="0" smtClean="0">
                <a:solidFill>
                  <a:schemeClr val="accent1">
                    <a:lumMod val="75000"/>
                  </a:schemeClr>
                </a:solidFill>
                <a:latin typeface="Times New Roman" pitchFamily="18" charset="0"/>
                <a:cs typeface="Times New Roman" pitchFamily="18" charset="0"/>
              </a:rPr>
              <a:t>KEERTHI KRISHNA M</a:t>
            </a:r>
          </a:p>
          <a:p>
            <a:r>
              <a:rPr lang="en-US" dirty="0" smtClean="0">
                <a:solidFill>
                  <a:schemeClr val="accent1">
                    <a:lumMod val="75000"/>
                  </a:schemeClr>
                </a:solidFill>
                <a:latin typeface="Times New Roman" pitchFamily="18" charset="0"/>
                <a:cs typeface="Times New Roman" pitchFamily="18" charset="0"/>
              </a:rPr>
              <a:t>ASST PROFESSOR</a:t>
            </a:r>
          </a:p>
          <a:p>
            <a:r>
              <a:rPr lang="en-US" dirty="0" smtClean="0">
                <a:solidFill>
                  <a:schemeClr val="accent1">
                    <a:lumMod val="75000"/>
                  </a:schemeClr>
                </a:solidFill>
                <a:latin typeface="Times New Roman" pitchFamily="18" charset="0"/>
                <a:cs typeface="Times New Roman" pitchFamily="18" charset="0"/>
              </a:rPr>
              <a:t>DEPT OF COMMERCE </a:t>
            </a:r>
          </a:p>
          <a:p>
            <a:endParaRPr lang="en-US"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Experiential Marketing</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form of marketing, the attempt is to allow a prospective consumer to experience the product in question, so that they have something tangible to connect with.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company allows people to experience the product in question.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often stated that this form of marketing allows the consumer to make a more informed and intelligent decision</a:t>
            </a:r>
            <a:r>
              <a:rPr lang="en-US" dirty="0" smtClean="0">
                <a:latin typeface="Times New Roman" pitchFamily="18" charset="0"/>
                <a:cs typeface="Times New Roman" pitchFamily="18" charset="0"/>
              </a:rPr>
              <a:t>.</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Presume Marketing</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the form of guerrilla marketing where the company aims at making people realize the presence of the product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They try to achieve this by placing products in those places where they are bound to get a lot of recognition and exposure.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Product </a:t>
            </a:r>
            <a:r>
              <a:rPr lang="en-US" dirty="0">
                <a:latin typeface="Times New Roman" pitchFamily="18" charset="0"/>
                <a:cs typeface="Times New Roman" pitchFamily="18" charset="0"/>
              </a:rPr>
              <a:t>placement in movies and television shows is often considered to be a type of presume marketing. On the Internet when you place notes or photographs on different websites you are indulging in presume marketing</a:t>
            </a:r>
            <a:r>
              <a:rPr lang="en-US" dirty="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Tissue Packing Marketing</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Made </a:t>
            </a:r>
            <a:r>
              <a:rPr lang="en-US" dirty="0">
                <a:latin typeface="Times New Roman" pitchFamily="18" charset="0"/>
                <a:cs typeface="Times New Roman" pitchFamily="18" charset="0"/>
              </a:rPr>
              <a:t>popular in Japan, this form of advertising as the name suggests, involves promoting products on the cover of tissue papers.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Since </a:t>
            </a:r>
            <a:r>
              <a:rPr lang="en-US" dirty="0">
                <a:latin typeface="Times New Roman" pitchFamily="18" charset="0"/>
                <a:cs typeface="Times New Roman" pitchFamily="18" charset="0"/>
              </a:rPr>
              <a:t>it is such a commonly used product and can be retained for a while, it is a great way of ensuring that the product remains in the memory of the consumer.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technique is generally considered to be more useful than advertising on flyers.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Undercover Marketing</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Also </a:t>
            </a:r>
            <a:r>
              <a:rPr lang="en-US" dirty="0">
                <a:latin typeface="Times New Roman" pitchFamily="18" charset="0"/>
                <a:cs typeface="Times New Roman" pitchFamily="18" charset="0"/>
              </a:rPr>
              <a:t>known as stealth marketing, it involves the use of a celebrity to advertise the product by using it in public places.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vocalize their loyalties to the product that they are using.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manner, the celeb is encouraging fans to use the same product that he is using, and is creating awareness about the product.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Viral Marketing</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type of guerrilla marketing uses different social networking sites and popular games and videos to create recognition for the brand and the product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technique is such that if a commercial captures the attention of the target base, it will be circulated by them without the company having to incur any costs.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reason it is called viral marketing is because of the comparison that has been made to the spread of computer viruses.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Wild Posting</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Unlike </a:t>
            </a:r>
            <a:r>
              <a:rPr lang="en-US" dirty="0">
                <a:latin typeface="Times New Roman" pitchFamily="18" charset="0"/>
                <a:cs typeface="Times New Roman" pitchFamily="18" charset="0"/>
              </a:rPr>
              <a:t>other types which tend to be subtle, this form involves over-the-top promotion of your product by placing posters wherever they can be placed and making the message hard to miss.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Of </a:t>
            </a:r>
            <a:r>
              <a:rPr lang="en-US" dirty="0">
                <a:latin typeface="Times New Roman" pitchFamily="18" charset="0"/>
                <a:cs typeface="Times New Roman" pitchFamily="18" charset="0"/>
              </a:rPr>
              <a:t>course, the cost factor involved in this form of marketing is very less which makes it effective in the long run.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Guerrilla Marketing Mistakes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With </a:t>
            </a:r>
            <a:r>
              <a:rPr lang="en-US" dirty="0">
                <a:latin typeface="Times New Roman" pitchFamily="18" charset="0"/>
                <a:cs typeface="Times New Roman" pitchFamily="18" charset="0"/>
              </a:rPr>
              <a:t>the risks inherent to guerrilla marketing, and the sometimes uncharted territory it travels in, there are a number of examples of campaigns gone awry.</a:t>
            </a:r>
          </a:p>
          <a:p>
            <a:pPr algn="just"/>
            <a:r>
              <a:rPr lang="en-US" dirty="0">
                <a:latin typeface="Times New Roman" pitchFamily="18" charset="0"/>
                <a:cs typeface="Times New Roman" pitchFamily="18" charset="0"/>
              </a:rPr>
              <a:t>In 2007, the Cartoon Network promoted a show by placing LED signs resembling a character from the show all over Boston. The signs created a bomb scare and cost Turner Broadcasting (the network's parent) $2 million in fines.</a:t>
            </a:r>
          </a:p>
          <a:p>
            <a:pPr algn="just"/>
            <a:r>
              <a:rPr lang="en-US" dirty="0">
                <a:latin typeface="Times New Roman" pitchFamily="18" charset="0"/>
                <a:cs typeface="Times New Roman" pitchFamily="18" charset="0"/>
              </a:rPr>
              <a:t>In a 2005 Guinness World Record attempt, Snapple promoted its new frozen treats by erecting a 25-foot popsicle in a New York City park. It melted faster than expected, covering the park in sticky goo requiring the fire department to come to hose it down.</a:t>
            </a:r>
          </a:p>
          <a:p>
            <a:pPr algn="just"/>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3200" dirty="0" smtClean="0">
                <a:latin typeface="Times New Roman" pitchFamily="18" charset="0"/>
                <a:cs typeface="Times New Roman" pitchFamily="18" charset="0"/>
              </a:rPr>
              <a:t>THANK YOU</a:t>
            </a:r>
            <a:endParaRPr lang="en-US"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GUERILLA MARKETING</a:t>
            </a:r>
            <a:endParaRPr lang="en-US" dirty="0">
              <a:latin typeface="Times New Roman" pitchFamily="18" charset="0"/>
              <a:cs typeface="Times New Roman" pitchFamily="18" charset="0"/>
            </a:endParaRPr>
          </a:p>
        </p:txBody>
      </p:sp>
      <p:pic>
        <p:nvPicPr>
          <p:cNvPr id="4" name="Content Placeholder 3" descr="pic 1.jpg"/>
          <p:cNvPicPr>
            <a:picLocks noGrp="1" noChangeAspect="1"/>
          </p:cNvPicPr>
          <p:nvPr>
            <p:ph idx="1"/>
          </p:nvPr>
        </p:nvPicPr>
        <p:blipFill>
          <a:blip r:embed="rId2"/>
          <a:stretch>
            <a:fillRect/>
          </a:stretch>
        </p:blipFill>
        <p:spPr>
          <a:xfrm>
            <a:off x="0" y="1"/>
            <a:ext cx="9304354" cy="51435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MEANING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Guerrilla </a:t>
            </a:r>
            <a:r>
              <a:rPr lang="en-US" dirty="0">
                <a:latin typeface="Times New Roman" pitchFamily="18" charset="0"/>
                <a:cs typeface="Times New Roman" pitchFamily="18" charset="0"/>
              </a:rPr>
              <a:t>marketing is a </a:t>
            </a:r>
            <a:r>
              <a:rPr lang="en-US" u="sng" dirty="0">
                <a:latin typeface="Times New Roman" pitchFamily="18" charset="0"/>
                <a:cs typeface="Times New Roman" pitchFamily="18" charset="0"/>
                <a:hlinkClick r:id="rId2"/>
              </a:rPr>
              <a:t>marketing</a:t>
            </a:r>
            <a:r>
              <a:rPr lang="en-US" dirty="0">
                <a:latin typeface="Times New Roman" pitchFamily="18" charset="0"/>
                <a:cs typeface="Times New Roman" pitchFamily="18" charset="0"/>
              </a:rPr>
              <a:t> tactic in which a company uses surprise and/or unconventional interactions in order to promote a product or service.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Guerrilla </a:t>
            </a:r>
            <a:r>
              <a:rPr lang="en-US" dirty="0">
                <a:latin typeface="Times New Roman" pitchFamily="18" charset="0"/>
                <a:cs typeface="Times New Roman" pitchFamily="18" charset="0"/>
              </a:rPr>
              <a:t>marketing is different than traditional marketing in that it often relies on personal interaction, has a smaller budget, and focuses on smaller groups of </a:t>
            </a:r>
            <a:r>
              <a:rPr lang="en-US" u="sng" dirty="0">
                <a:latin typeface="Times New Roman" pitchFamily="18" charset="0"/>
                <a:cs typeface="Times New Roman" pitchFamily="18" charset="0"/>
                <a:hlinkClick r:id="rId3"/>
              </a:rPr>
              <a:t>promoters</a:t>
            </a:r>
            <a:r>
              <a:rPr lang="en-US" dirty="0">
                <a:latin typeface="Times New Roman" pitchFamily="18" charset="0"/>
                <a:cs typeface="Times New Roman" pitchFamily="18" charset="0"/>
              </a:rPr>
              <a:t> that are responsible for getting the word out in a particular location rather than through widespread media campaigns.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HISTORY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Guerrilla marketing is a product of the shift to electronic media from traditional print, radio and television marketing</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was coined by Jay Conrad Levinson in his 1984 book </a:t>
            </a:r>
            <a:r>
              <a:rPr lang="en-US" i="1" dirty="0">
                <a:latin typeface="Times New Roman" pitchFamily="18" charset="0"/>
                <a:cs typeface="Times New Roman" pitchFamily="18" charset="0"/>
              </a:rPr>
              <a:t>Guerrilla Marketing</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Its </a:t>
            </a:r>
            <a:r>
              <a:rPr lang="en-US" dirty="0">
                <a:latin typeface="Times New Roman" pitchFamily="18" charset="0"/>
                <a:cs typeface="Times New Roman" pitchFamily="18" charset="0"/>
              </a:rPr>
              <a:t>goal is to create buzz about a product or brand so that it increases the likelihood that a consumer will purchase the product or service, or talk about it with others potential buyers. Guerrilla marketing can be very cost-effective for small businesses, especially so if they manage to create a viral marketing phenomenon.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ADVANTAGE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One of the main advantages of guerrilla marketing is that it’s unexpected.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catches us off guard and causes an emotional response: laughter, shock or sadness are great sellers.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It’s </a:t>
            </a:r>
            <a:r>
              <a:rPr lang="en-US" dirty="0">
                <a:latin typeface="Times New Roman" pitchFamily="18" charset="0"/>
                <a:cs typeface="Times New Roman" pitchFamily="18" charset="0"/>
              </a:rPr>
              <a:t>easy to see why marketers would rather you didn’t know just how they’re using guerrilla marketing to their advantage. If you know their secrets, you may just stop responding.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5900"/>
            <a:ext cx="8229600" cy="2171700"/>
          </a:xfrm>
        </p:spPr>
        <p:txBody>
          <a:bodyPr>
            <a:normAutofit/>
          </a:bodyPr>
          <a:lstStyle/>
          <a:p>
            <a:pPr algn="ctr"/>
            <a:r>
              <a:rPr lang="en-US" dirty="0" smtClean="0"/>
              <a:t>TYPES OF GUERRILLA MARKETING</a:t>
            </a:r>
            <a:br>
              <a:rPr lang="en-US" dirty="0" smtClean="0"/>
            </a:b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Alternative Marketing</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a popular type of guerrilla marketing which uses non-traditional ways of advertising a product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Generally this form of marketing involves using some form of a publicity statement that is released by the company that does not directly market or promote the product but creates an appeal base for the product in question, thereby informing consumers of its existence.</a:t>
            </a:r>
          </a:p>
          <a:p>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Ambient Marketing</a:t>
            </a:r>
            <a:r>
              <a:rPr lang="en-US" b="1" dirty="0" smtClean="0"/>
              <a:t/>
            </a:r>
            <a:br>
              <a:rPr lang="en-US" b="1" dirty="0" smtClean="0"/>
            </a:br>
            <a:endParaRPr lang="en-US" dirty="0"/>
          </a:p>
        </p:txBody>
      </p:sp>
      <p:sp>
        <p:nvSpPr>
          <p:cNvPr id="3" name="Content Placeholder 2"/>
          <p:cNvSpPr>
            <a:spLocks noGrp="1"/>
          </p:cNvSpPr>
          <p:nvPr>
            <p:ph idx="1"/>
          </p:nvPr>
        </p:nvSpPr>
        <p:spPr>
          <a:xfrm>
            <a:off x="457200" y="1123949"/>
            <a:ext cx="8229600" cy="3470673"/>
          </a:xfrm>
        </p:spPr>
        <p:txBody>
          <a:bodyPr>
            <a:normAutofit/>
          </a:bodyPr>
          <a:lstStyle/>
          <a:p>
            <a:r>
              <a:rPr lang="en-US" sz="2200" dirty="0" smtClean="0">
                <a:latin typeface="Times New Roman" pitchFamily="18" charset="0"/>
                <a:cs typeface="Times New Roman" pitchFamily="18" charset="0"/>
              </a:rPr>
              <a:t>Of </a:t>
            </a:r>
            <a:r>
              <a:rPr lang="en-US" sz="2200" dirty="0">
                <a:latin typeface="Times New Roman" pitchFamily="18" charset="0"/>
                <a:cs typeface="Times New Roman" pitchFamily="18" charset="0"/>
              </a:rPr>
              <a:t>all the different categories of guerrilla marketing that exist, ambient marketing tends to cost the most</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This is because of the fact that this type of marketing usually involves making use of a venue and then recreating it, the fees for which can be quite high. </a:t>
            </a: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this form of marketing, you use the one thing that is best synonymous with the company and then place it in other venues or things, which would normally not be associated with your company or products</a:t>
            </a:r>
            <a:r>
              <a:rPr lang="en-US" dirty="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Astroturfing</a:t>
            </a:r>
            <a:endParaRPr lang="en-US" b="1" dirty="0"/>
          </a:p>
        </p:txBody>
      </p:sp>
      <p:sp>
        <p:nvSpPr>
          <p:cNvPr id="3" name="Content Placeholder 2"/>
          <p:cNvSpPr>
            <a:spLocks noGrp="1"/>
          </p:cNvSpPr>
          <p:nvPr>
            <p:ph idx="1"/>
          </p:nvPr>
        </p:nvSpPr>
        <p:spPr>
          <a:xfrm>
            <a:off x="457200" y="628651"/>
            <a:ext cx="8229600" cy="3965972"/>
          </a:xfrm>
        </p:spPr>
        <p:txBody>
          <a:bodyPr>
            <a:normAutofit/>
          </a:bodyPr>
          <a:lstStyle/>
          <a:p>
            <a:endParaRPr lang="en-US" sz="2200" dirty="0" smtClean="0">
              <a:latin typeface="Times New Roman" pitchFamily="18" charset="0"/>
              <a:cs typeface="Times New Roman" pitchFamily="18" charset="0"/>
            </a:endParaRP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This </a:t>
            </a:r>
            <a:r>
              <a:rPr lang="en-US" sz="2200" dirty="0">
                <a:latin typeface="Times New Roman" pitchFamily="18" charset="0"/>
                <a:cs typeface="Times New Roman" pitchFamily="18" charset="0"/>
              </a:rPr>
              <a:t>form of marketing is very similar to the grassroots movement in which individuals promote a product because of the good experience they have had with it. </a:t>
            </a: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But </a:t>
            </a:r>
            <a:r>
              <a:rPr lang="en-US" sz="2200" dirty="0">
                <a:latin typeface="Times New Roman" pitchFamily="18" charset="0"/>
                <a:cs typeface="Times New Roman" pitchFamily="18" charset="0"/>
              </a:rPr>
              <a:t>unlike the latter, which is an honest promotion, in </a:t>
            </a:r>
            <a:r>
              <a:rPr lang="en-US" sz="2200" dirty="0" err="1">
                <a:latin typeface="Times New Roman" pitchFamily="18" charset="0"/>
                <a:cs typeface="Times New Roman" pitchFamily="18" charset="0"/>
              </a:rPr>
              <a:t>astroturfing</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people promoting the products are often on the payroll of the company or own the company themselves. The bloggers do not reveal that they are connected to the company</a:t>
            </a:r>
            <a:r>
              <a:rPr lang="en-US"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267942</TotalTime>
  <Words>912</Words>
  <Application>Microsoft Office PowerPoint</Application>
  <PresentationFormat>On-screen Show (16:9)</PresentationFormat>
  <Paragraphs>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Verve</vt:lpstr>
      <vt:lpstr>GUERILLA MARKETING</vt:lpstr>
      <vt:lpstr>GUERILLA MARKETING</vt:lpstr>
      <vt:lpstr>MEANING</vt:lpstr>
      <vt:lpstr>HISTORY</vt:lpstr>
      <vt:lpstr>ADVANTAGE</vt:lpstr>
      <vt:lpstr>TYPES OF GUERRILLA MARKETING </vt:lpstr>
      <vt:lpstr>Alternative Marketing </vt:lpstr>
      <vt:lpstr>Ambient Marketing </vt:lpstr>
      <vt:lpstr>Astroturfing</vt:lpstr>
      <vt:lpstr>Experiential Marketing </vt:lpstr>
      <vt:lpstr>Presume Marketing </vt:lpstr>
      <vt:lpstr>Tissue Packing Marketing </vt:lpstr>
      <vt:lpstr>Undercover Marketing </vt:lpstr>
      <vt:lpstr>Viral Marketing </vt:lpstr>
      <vt:lpstr>Wild Posting </vt:lpstr>
      <vt:lpstr>Guerrilla Marketing Mistakes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GUERILLA MARKETING</dc:title>
  <dc:creator>Mypc</dc:creator>
  <cp:lastModifiedBy>ss</cp:lastModifiedBy>
  <cp:revision>6</cp:revision>
  <dcterms:created xsi:type="dcterms:W3CDTF">2019-07-09T03:42:23Z</dcterms:created>
  <dcterms:modified xsi:type="dcterms:W3CDTF">2017-12-02T02:06:12Z</dcterms:modified>
</cp:coreProperties>
</file>